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6"/>
  </p:notesMasterIdLst>
  <p:handoutMasterIdLst>
    <p:handoutMasterId r:id="rId227"/>
  </p:handoutMasterIdLst>
  <p:sldIdLst>
    <p:sldId id="405" r:id="rId5"/>
    <p:sldId id="406" r:id="rId6"/>
    <p:sldId id="889" r:id="rId7"/>
    <p:sldId id="886" r:id="rId8"/>
    <p:sldId id="408" r:id="rId9"/>
    <p:sldId id="409" r:id="rId10"/>
    <p:sldId id="410" r:id="rId11"/>
    <p:sldId id="831" r:id="rId12"/>
    <p:sldId id="884" r:id="rId13"/>
    <p:sldId id="832" r:id="rId14"/>
    <p:sldId id="885" r:id="rId15"/>
    <p:sldId id="833" r:id="rId16"/>
    <p:sldId id="412" r:id="rId17"/>
    <p:sldId id="413" r:id="rId18"/>
    <p:sldId id="414" r:id="rId19"/>
    <p:sldId id="891" r:id="rId20"/>
    <p:sldId id="415" r:id="rId21"/>
    <p:sldId id="890" r:id="rId22"/>
    <p:sldId id="416" r:id="rId23"/>
    <p:sldId id="419" r:id="rId24"/>
    <p:sldId id="421" r:id="rId25"/>
    <p:sldId id="424" r:id="rId26"/>
    <p:sldId id="834" r:id="rId27"/>
    <p:sldId id="422" r:id="rId28"/>
    <p:sldId id="425" r:id="rId29"/>
    <p:sldId id="427" r:id="rId30"/>
    <p:sldId id="428" r:id="rId31"/>
    <p:sldId id="430" r:id="rId32"/>
    <p:sldId id="431" r:id="rId33"/>
    <p:sldId id="432" r:id="rId34"/>
    <p:sldId id="433" r:id="rId35"/>
    <p:sldId id="434" r:id="rId36"/>
    <p:sldId id="836" r:id="rId37"/>
    <p:sldId id="435" r:id="rId38"/>
    <p:sldId id="838" r:id="rId39"/>
    <p:sldId id="840" r:id="rId40"/>
    <p:sldId id="454" r:id="rId41"/>
    <p:sldId id="455" r:id="rId42"/>
    <p:sldId id="466" r:id="rId43"/>
    <p:sldId id="467" r:id="rId44"/>
    <p:sldId id="469" r:id="rId45"/>
    <p:sldId id="470" r:id="rId46"/>
    <p:sldId id="841" r:id="rId47"/>
    <p:sldId id="842" r:id="rId48"/>
    <p:sldId id="843" r:id="rId49"/>
    <p:sldId id="481" r:id="rId50"/>
    <p:sldId id="483" r:id="rId51"/>
    <p:sldId id="486" r:id="rId52"/>
    <p:sldId id="844" r:id="rId53"/>
    <p:sldId id="487" r:id="rId54"/>
    <p:sldId id="493" r:id="rId55"/>
    <p:sldId id="494" r:id="rId56"/>
    <p:sldId id="495" r:id="rId57"/>
    <p:sldId id="505" r:id="rId58"/>
    <p:sldId id="506" r:id="rId59"/>
    <p:sldId id="509" r:id="rId60"/>
    <p:sldId id="510" r:id="rId61"/>
    <p:sldId id="511" r:id="rId62"/>
    <p:sldId id="512" r:id="rId63"/>
    <p:sldId id="513" r:id="rId64"/>
    <p:sldId id="516" r:id="rId65"/>
    <p:sldId id="519" r:id="rId66"/>
    <p:sldId id="520" r:id="rId67"/>
    <p:sldId id="522" r:id="rId68"/>
    <p:sldId id="523" r:id="rId69"/>
    <p:sldId id="526" r:id="rId70"/>
    <p:sldId id="527" r:id="rId71"/>
    <p:sldId id="528" r:id="rId72"/>
    <p:sldId id="529" r:id="rId73"/>
    <p:sldId id="530" r:id="rId74"/>
    <p:sldId id="531" r:id="rId75"/>
    <p:sldId id="533" r:id="rId76"/>
    <p:sldId id="893" r:id="rId77"/>
    <p:sldId id="535" r:id="rId78"/>
    <p:sldId id="537" r:id="rId79"/>
    <p:sldId id="540" r:id="rId80"/>
    <p:sldId id="541" r:id="rId81"/>
    <p:sldId id="545" r:id="rId82"/>
    <p:sldId id="845" r:id="rId83"/>
    <p:sldId id="546" r:id="rId84"/>
    <p:sldId id="547" r:id="rId85"/>
    <p:sldId id="548" r:id="rId86"/>
    <p:sldId id="550" r:id="rId87"/>
    <p:sldId id="551" r:id="rId88"/>
    <p:sldId id="552" r:id="rId89"/>
    <p:sldId id="558" r:id="rId90"/>
    <p:sldId id="559" r:id="rId91"/>
    <p:sldId id="560" r:id="rId92"/>
    <p:sldId id="561" r:id="rId93"/>
    <p:sldId id="562" r:id="rId94"/>
    <p:sldId id="564" r:id="rId95"/>
    <p:sldId id="565" r:id="rId96"/>
    <p:sldId id="566" r:id="rId97"/>
    <p:sldId id="567" r:id="rId98"/>
    <p:sldId id="569" r:id="rId99"/>
    <p:sldId id="570" r:id="rId100"/>
    <p:sldId id="571" r:id="rId101"/>
    <p:sldId id="572" r:id="rId102"/>
    <p:sldId id="573" r:id="rId103"/>
    <p:sldId id="574" r:id="rId104"/>
    <p:sldId id="583" r:id="rId105"/>
    <p:sldId id="584" r:id="rId106"/>
    <p:sldId id="585" r:id="rId107"/>
    <p:sldId id="586" r:id="rId108"/>
    <p:sldId id="846" r:id="rId109"/>
    <p:sldId id="592" r:id="rId110"/>
    <p:sldId id="847" r:id="rId111"/>
    <p:sldId id="593" r:id="rId112"/>
    <p:sldId id="596" r:id="rId113"/>
    <p:sldId id="599" r:id="rId114"/>
    <p:sldId id="600" r:id="rId115"/>
    <p:sldId id="601" r:id="rId116"/>
    <p:sldId id="602" r:id="rId117"/>
    <p:sldId id="616" r:id="rId118"/>
    <p:sldId id="849" r:id="rId119"/>
    <p:sldId id="850" r:id="rId120"/>
    <p:sldId id="851" r:id="rId121"/>
    <p:sldId id="852" r:id="rId122"/>
    <p:sldId id="617" r:id="rId123"/>
    <p:sldId id="618" r:id="rId124"/>
    <p:sldId id="619" r:id="rId125"/>
    <p:sldId id="635" r:id="rId126"/>
    <p:sldId id="853" r:id="rId127"/>
    <p:sldId id="854" r:id="rId128"/>
    <p:sldId id="855" r:id="rId129"/>
    <p:sldId id="856" r:id="rId130"/>
    <p:sldId id="636" r:id="rId131"/>
    <p:sldId id="887" r:id="rId132"/>
    <p:sldId id="892" r:id="rId133"/>
    <p:sldId id="888" r:id="rId134"/>
    <p:sldId id="637" r:id="rId135"/>
    <p:sldId id="643" r:id="rId136"/>
    <p:sldId id="644" r:id="rId137"/>
    <p:sldId id="645" r:id="rId138"/>
    <p:sldId id="646" r:id="rId139"/>
    <p:sldId id="649" r:id="rId140"/>
    <p:sldId id="650" r:id="rId141"/>
    <p:sldId id="652" r:id="rId142"/>
    <p:sldId id="653" r:id="rId143"/>
    <p:sldId id="857" r:id="rId144"/>
    <p:sldId id="858" r:id="rId145"/>
    <p:sldId id="859" r:id="rId146"/>
    <p:sldId id="861" r:id="rId147"/>
    <p:sldId id="860" r:id="rId148"/>
    <p:sldId id="655" r:id="rId149"/>
    <p:sldId id="657" r:id="rId150"/>
    <p:sldId id="658" r:id="rId151"/>
    <p:sldId id="659" r:id="rId152"/>
    <p:sldId id="660" r:id="rId153"/>
    <p:sldId id="661" r:id="rId154"/>
    <p:sldId id="662" r:id="rId155"/>
    <p:sldId id="666" r:id="rId156"/>
    <p:sldId id="667" r:id="rId157"/>
    <p:sldId id="669" r:id="rId158"/>
    <p:sldId id="671" r:id="rId159"/>
    <p:sldId id="674" r:id="rId160"/>
    <p:sldId id="675" r:id="rId161"/>
    <p:sldId id="676" r:id="rId162"/>
    <p:sldId id="678" r:id="rId163"/>
    <p:sldId id="679" r:id="rId164"/>
    <p:sldId id="680" r:id="rId165"/>
    <p:sldId id="681" r:id="rId166"/>
    <p:sldId id="683" r:id="rId167"/>
    <p:sldId id="684" r:id="rId168"/>
    <p:sldId id="685" r:id="rId169"/>
    <p:sldId id="686" r:id="rId170"/>
    <p:sldId id="688" r:id="rId171"/>
    <p:sldId id="690" r:id="rId172"/>
    <p:sldId id="691" r:id="rId173"/>
    <p:sldId id="692" r:id="rId174"/>
    <p:sldId id="693" r:id="rId175"/>
    <p:sldId id="694" r:id="rId176"/>
    <p:sldId id="695" r:id="rId177"/>
    <p:sldId id="696" r:id="rId178"/>
    <p:sldId id="697" r:id="rId179"/>
    <p:sldId id="698" r:id="rId180"/>
    <p:sldId id="700" r:id="rId181"/>
    <p:sldId id="701" r:id="rId182"/>
    <p:sldId id="702" r:id="rId183"/>
    <p:sldId id="703" r:id="rId184"/>
    <p:sldId id="707" r:id="rId185"/>
    <p:sldId id="708" r:id="rId186"/>
    <p:sldId id="709" r:id="rId187"/>
    <p:sldId id="712" r:id="rId188"/>
    <p:sldId id="713" r:id="rId189"/>
    <p:sldId id="714" r:id="rId190"/>
    <p:sldId id="715" r:id="rId191"/>
    <p:sldId id="717" r:id="rId192"/>
    <p:sldId id="728" r:id="rId193"/>
    <p:sldId id="730" r:id="rId194"/>
    <p:sldId id="731" r:id="rId195"/>
    <p:sldId id="741" r:id="rId196"/>
    <p:sldId id="863" r:id="rId197"/>
    <p:sldId id="751" r:id="rId198"/>
    <p:sldId id="757" r:id="rId199"/>
    <p:sldId id="758" r:id="rId200"/>
    <p:sldId id="759" r:id="rId201"/>
    <p:sldId id="767" r:id="rId202"/>
    <p:sldId id="768" r:id="rId203"/>
    <p:sldId id="769" r:id="rId204"/>
    <p:sldId id="773" r:id="rId205"/>
    <p:sldId id="774" r:id="rId206"/>
    <p:sldId id="868" r:id="rId207"/>
    <p:sldId id="869" r:id="rId208"/>
    <p:sldId id="875" r:id="rId209"/>
    <p:sldId id="873" r:id="rId210"/>
    <p:sldId id="871" r:id="rId211"/>
    <p:sldId id="822" r:id="rId212"/>
    <p:sldId id="823" r:id="rId213"/>
    <p:sldId id="825" r:id="rId214"/>
    <p:sldId id="828" r:id="rId215"/>
    <p:sldId id="829" r:id="rId216"/>
    <p:sldId id="830" r:id="rId217"/>
    <p:sldId id="876" r:id="rId218"/>
    <p:sldId id="877" r:id="rId219"/>
    <p:sldId id="878" r:id="rId220"/>
    <p:sldId id="879" r:id="rId221"/>
    <p:sldId id="880" r:id="rId222"/>
    <p:sldId id="881" r:id="rId223"/>
    <p:sldId id="882" r:id="rId224"/>
    <p:sldId id="883" r:id="rId2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71930"/>
    <a:srgbClr val="EE90A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6" autoAdjust="0"/>
    <p:restoredTop sz="91563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96" y="360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handoutMaster" Target="handoutMasters/handoutMaster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viewProps" Target="viewProps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theme" Target="theme/theme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231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4/17/2018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4/17/2018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5547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9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801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843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44449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96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4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465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icr-analysis.github.io/intro-image-analysi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u="none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bit.ly/ICR-image</a:t>
            </a:r>
            <a:endParaRPr lang="en-US" sz="1200" u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bit.ly/ICR-image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t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tif"/><Relationship Id="rId4" Type="http://schemas.openxmlformats.org/officeDocument/2006/relationships/image" Target="../media/image140.t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tif"/><Relationship Id="rId5" Type="http://schemas.openxmlformats.org/officeDocument/2006/relationships/image" Target="../media/image140.tif"/><Relationship Id="rId4" Type="http://schemas.openxmlformats.org/officeDocument/2006/relationships/image" Target="../media/image139.t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"/><Relationship Id="rId7" Type="http://schemas.openxmlformats.org/officeDocument/2006/relationships/image" Target="../media/image141.t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tif"/><Relationship Id="rId5" Type="http://schemas.openxmlformats.org/officeDocument/2006/relationships/image" Target="../media/image140.tif"/><Relationship Id="rId4" Type="http://schemas.openxmlformats.org/officeDocument/2006/relationships/image" Target="../media/image139.t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48.tif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6.png"/><Relationship Id="rId10" Type="http://schemas.openxmlformats.org/officeDocument/2006/relationships/image" Target="../media/image149.png"/><Relationship Id="rId4" Type="http://schemas.openxmlformats.org/officeDocument/2006/relationships/image" Target="../media/image145.png"/><Relationship Id="rId9" Type="http://schemas.openxmlformats.org/officeDocument/2006/relationships/image" Target="../media/image148.ti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t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tif"/><Relationship Id="rId4" Type="http://schemas.openxmlformats.org/officeDocument/2006/relationships/image" Target="../media/image150.t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tif"/><Relationship Id="rId5" Type="http://schemas.openxmlformats.org/officeDocument/2006/relationships/image" Target="../media/image153.tif"/><Relationship Id="rId4" Type="http://schemas.openxmlformats.org/officeDocument/2006/relationships/image" Target="../media/image150.t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"/><Relationship Id="rId7" Type="http://schemas.openxmlformats.org/officeDocument/2006/relationships/image" Target="../media/image151.t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tif"/><Relationship Id="rId5" Type="http://schemas.openxmlformats.org/officeDocument/2006/relationships/image" Target="../media/image150.tif"/><Relationship Id="rId4" Type="http://schemas.openxmlformats.org/officeDocument/2006/relationships/image" Target="../media/image154.t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"/><Relationship Id="rId7" Type="http://schemas.openxmlformats.org/officeDocument/2006/relationships/image" Target="../media/image151.ti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tif"/><Relationship Id="rId5" Type="http://schemas.openxmlformats.org/officeDocument/2006/relationships/image" Target="../media/image150.tif"/><Relationship Id="rId4" Type="http://schemas.openxmlformats.org/officeDocument/2006/relationships/image" Target="../media/image154.ti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image" Target="../media/image4.jp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.jp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 installed with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Easy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59" y="1351280"/>
            <a:ext cx="8883547" cy="362974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6560" y="4582160"/>
            <a:ext cx="853440" cy="203200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973" y="1399656"/>
            <a:ext cx="3387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 .jar file and copy into plugins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 OSX – right click &gt; “Show package contents”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Hard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255" t="18493" r="43351" b="29876"/>
          <a:stretch/>
        </p:blipFill>
        <p:spPr>
          <a:xfrm>
            <a:off x="3690680" y="569886"/>
            <a:ext cx="5144728" cy="39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1817841"/>
            <a:ext cx="231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with lots preinstalled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05370"/>
            <a:ext cx="6600120" cy="747374"/>
          </a:xfrm>
        </p:spPr>
        <p:txBody>
          <a:bodyPr/>
          <a:lstStyle/>
          <a:p>
            <a:r>
              <a:rPr lang="en-US" dirty="0" smtClean="0"/>
              <a:t>FIJI - installation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22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24863" y="506043"/>
            <a:ext cx="1883455" cy="2477789"/>
            <a:chOff x="6022091" y="660049"/>
            <a:chExt cx="2786228" cy="36654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2091" y="660049"/>
              <a:ext cx="2786228" cy="366543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243757" y="2728762"/>
              <a:ext cx="2326557" cy="99728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5022" y="1662126"/>
            <a:ext cx="5111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fiji-win64.zip in “windows explorer” &amp; click “extract all files” to e.g. Desktop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478" y="2578616"/>
            <a:ext cx="5111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Linux (e.g. Ubuntu)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fiji-linux64.zip with “archive manager” &amp; extract to e.g. Desktop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478" y="3452446"/>
            <a:ext cx="51117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Mac (OSX)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</a:t>
            </a:r>
            <a:r>
              <a:rPr lang="en-US" sz="1400" dirty="0" err="1" smtClean="0">
                <a:solidFill>
                  <a:schemeClr val="tx2"/>
                </a:solidFill>
              </a:rPr>
              <a:t>fiji-macosx.dmg</a:t>
            </a:r>
            <a:r>
              <a:rPr lang="en-US" sz="1400" dirty="0" smtClean="0">
                <a:solidFill>
                  <a:schemeClr val="tx2"/>
                </a:solidFill>
              </a:rPr>
              <a:t>, drag and drop </a:t>
            </a:r>
            <a:r>
              <a:rPr lang="en-US" sz="1400" dirty="0" err="1" smtClean="0">
                <a:solidFill>
                  <a:schemeClr val="tx2"/>
                </a:solidFill>
              </a:rPr>
              <a:t>Fiji.app</a:t>
            </a:r>
            <a:r>
              <a:rPr lang="en-US" sz="1400" dirty="0" smtClean="0">
                <a:solidFill>
                  <a:schemeClr val="tx2"/>
                </a:solidFill>
              </a:rPr>
              <a:t> to applications (or anywhere else).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May need to go to “System Preferences &gt; Security &amp; Privacy” and allow unidentified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0162" y="1141399"/>
            <a:ext cx="4831993" cy="747374"/>
          </a:xfrm>
        </p:spPr>
        <p:txBody>
          <a:bodyPr/>
          <a:lstStyle/>
          <a:p>
            <a:r>
              <a:rPr lang="en-US" sz="3600" dirty="0" smtClean="0">
                <a:hlinkClick r:id="rId3"/>
              </a:rPr>
              <a:t>bit.ly/ICR-image</a:t>
            </a:r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9971" y="2288151"/>
            <a:ext cx="267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7709" t="9105" r="28194" b="4845"/>
          <a:stretch/>
        </p:blipFill>
        <p:spPr>
          <a:xfrm>
            <a:off x="5703376" y="1141399"/>
            <a:ext cx="3122442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 - download</a:t>
            </a:r>
          </a:p>
          <a:p>
            <a:pPr lvl="1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709" t="9105" r="28194" b="4845"/>
          <a:stretch/>
        </p:blipFill>
        <p:spPr>
          <a:xfrm>
            <a:off x="5703376" y="1141399"/>
            <a:ext cx="3122442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736167" y="1481667"/>
            <a:ext cx="694266" cy="9313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73671" y="977683"/>
            <a:ext cx="1662496" cy="50364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3671" y="2413000"/>
            <a:ext cx="1662496" cy="22509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375" t="24289" r="70000" b="39167"/>
          <a:stretch/>
        </p:blipFill>
        <p:spPr>
          <a:xfrm>
            <a:off x="1287443" y="977683"/>
            <a:ext cx="2786228" cy="36654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Rounded Rectangle 22"/>
          <p:cNvSpPr/>
          <p:nvPr/>
        </p:nvSpPr>
        <p:spPr>
          <a:xfrm>
            <a:off x="1509110" y="2525667"/>
            <a:ext cx="1955450" cy="33029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09109" y="3046396"/>
            <a:ext cx="2326557" cy="9972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509110" y="4244834"/>
            <a:ext cx="2158115" cy="3623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7830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979" y="1214706"/>
            <a:ext cx="2205012" cy="23550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8269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554" y="1236386"/>
            <a:ext cx="4588397" cy="284431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6767" y="4092950"/>
            <a:ext cx="3118585" cy="922994"/>
            <a:chOff x="736333" y="4154332"/>
            <a:chExt cx="3118585" cy="922994"/>
          </a:xfrm>
        </p:grpSpPr>
        <p:grpSp>
          <p:nvGrpSpPr>
            <p:cNvPr id="5" name="Group 4"/>
            <p:cNvGrpSpPr/>
            <p:nvPr/>
          </p:nvGrpSpPr>
          <p:grpSpPr>
            <a:xfrm>
              <a:off x="799979" y="4154332"/>
              <a:ext cx="3054939" cy="861612"/>
              <a:chOff x="799979" y="4154332"/>
              <a:chExt cx="3054939" cy="86161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85" b="11779"/>
              <a:stretch/>
            </p:blipFill>
            <p:spPr>
              <a:xfrm>
                <a:off x="799979" y="4431331"/>
                <a:ext cx="2857621" cy="58461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9980" y="4154332"/>
                <a:ext cx="3054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N.B. – On OSX, tabs are in the menu bar</a:t>
                </a:r>
                <a:endParaRPr lang="en-US" sz="1100" dirty="0" smtClean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36333" y="4154332"/>
              <a:ext cx="3044034" cy="9229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738689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r>
              <a:rPr lang="en-US" sz="2000" dirty="0" smtClean="0">
                <a:solidFill>
                  <a:schemeClr val="tx2"/>
                </a:solidFill>
              </a:rPr>
              <a:t> (to segment whole nuclei)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Image Analysis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6095E-C64D-4887-A414-8F3E4E104EC1}">
  <ds:schemaRefs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10765</TotalTime>
  <Words>3698</Words>
  <Application>Microsoft Office PowerPoint</Application>
  <PresentationFormat>On-screen Show (16:9)</PresentationFormat>
  <Paragraphs>1373</Paragraphs>
  <Slides>221</Slides>
  <Notes>221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6" baseType="lpstr">
      <vt:lpstr>Arial</vt:lpstr>
      <vt:lpstr>Calibri</vt:lpstr>
      <vt:lpstr>Cambria</vt:lpstr>
      <vt:lpstr>Cambria Math</vt:lpstr>
      <vt:lpstr>ICR Image Analysis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3i</cp:lastModifiedBy>
  <cp:revision>168</cp:revision>
  <cp:lastPrinted>2012-10-16T20:20:01Z</cp:lastPrinted>
  <dcterms:created xsi:type="dcterms:W3CDTF">2015-03-17T12:07:57Z</dcterms:created>
  <dcterms:modified xsi:type="dcterms:W3CDTF">2018-04-17T15:32:22Z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